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2"/>
  </p:sldMasterIdLst>
  <p:handoutMasterIdLst>
    <p:handoutMasterId r:id="rId23"/>
  </p:handoutMasterIdLst>
  <p:sldIdLst>
    <p:sldId id="256" r:id="rId3"/>
    <p:sldId id="257" r:id="rId4"/>
    <p:sldId id="258" r:id="rId5"/>
    <p:sldId id="263" r:id="rId6"/>
    <p:sldId id="264" r:id="rId7"/>
    <p:sldId id="260" r:id="rId8"/>
    <p:sldId id="262" r:id="rId9"/>
    <p:sldId id="265" r:id="rId10"/>
    <p:sldId id="266" r:id="rId11"/>
    <p:sldId id="267" r:id="rId12"/>
    <p:sldId id="270" r:id="rId13"/>
    <p:sldId id="272" r:id="rId14"/>
    <p:sldId id="274" r:id="rId15"/>
    <p:sldId id="275" r:id="rId16"/>
    <p:sldId id="276" r:id="rId17"/>
    <p:sldId id="259" r:id="rId18"/>
    <p:sldId id="261" r:id="rId19"/>
    <p:sldId id="271" r:id="rId20"/>
    <p:sldId id="268" r:id="rId21"/>
    <p:sldId id="269" r:id="rId22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2" autoAdjust="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6" y="4416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1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customXml" Target="../customXml/item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80013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88EB7A-1619-4A86-A0F0-6B72C6E12CAC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80013" y="6513513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D49BC3-52B0-4E33-B111-E76258E57D0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906258-C944-4995-A631-FFB04E0386BA}" type="datetimeFigureOut">
              <a:rPr lang="en-US" smtClean="0"/>
              <a:pPr/>
              <a:t>2/18/2014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E405E1-8FAA-4284-8B75-252A7C6D73C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772400" cy="1470025"/>
          </a:xfrm>
        </p:spPr>
        <p:txBody>
          <a:bodyPr>
            <a:normAutofit/>
          </a:bodyPr>
          <a:lstStyle/>
          <a:p>
            <a:r>
              <a:rPr lang="en-US" sz="8800" dirty="0" smtClean="0">
                <a:solidFill>
                  <a:schemeClr val="bg1"/>
                </a:solidFill>
                <a:latin typeface="Cambria" pitchFamily="18" charset="0"/>
              </a:rPr>
              <a:t>Age of Reform</a:t>
            </a:r>
            <a:endParaRPr lang="en-US" sz="8800" dirty="0">
              <a:solidFill>
                <a:schemeClr val="bg1"/>
              </a:solidFill>
              <a:latin typeface="Cambria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" y="76200"/>
            <a:ext cx="2209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bg1"/>
                </a:solidFill>
              </a:rPr>
              <a:t>Chapter 15</a:t>
            </a:r>
          </a:p>
          <a:p>
            <a:r>
              <a:rPr lang="en-US" smtClean="0">
                <a:solidFill>
                  <a:schemeClr val="bg1"/>
                </a:solidFill>
              </a:rPr>
              <a:t>Sections 1-3</a:t>
            </a:r>
            <a:endParaRPr lang="en-US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Schools for African-Americans-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Tried to build schools but received less money than white schools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In north, African-Americans opened schools to educate their children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Often met with resistance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Schools for </a:t>
            </a:r>
            <a:r>
              <a:rPr lang="en-US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ppl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 w/disabilities –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School is opened for the deaf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School is opened for the blind</a:t>
            </a: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 was the fight for Women’s Rights?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sought to gain equal rights as men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Had very few rights: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Getting married? All your property becomes solely your husbands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Work outside of home?  All paychecks go to husband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Husbands have the right to hit his wife as long as he does not seriously injure 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Sojourner Truth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born into slavery as Isabella and gained her freedom later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Believed God wanted her to fight slavery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Vowed to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sojourn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, or travel, across the land speaking the </a:t>
            </a:r>
            <a:r>
              <a:rPr lang="en-US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truth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… gets her nickname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Great speaker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Ridiculed, or made fun of, the idea that women were inferior, or less worthy, than men</a:t>
            </a:r>
          </a:p>
          <a:p>
            <a:pPr lvl="1"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Lucretia</a:t>
            </a: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 Mott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Quaker and mother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Quiet speaker but was great at persuasive logic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Used organization skills to put petition drives together in the North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Elizabeth Cady Stanton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fought for women’s rights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father was disappointed she was a girl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Married Henry Stanton- took the “obey” out of their vows</a:t>
            </a:r>
          </a:p>
          <a:p>
            <a:pPr lvl="1"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marL="742950" lvl="2" indent="-342900"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Seneca Falls Convention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an 1848 meeting at which leaders of the women’s rights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movt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 called for equal rights for women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200 women and 40 men attend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Approved </a:t>
            </a: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Declaration of Sentiments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, modeled after Declaration of Independence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Demanded equality for women at work, school &amp; church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Thought about listing the right to vote but many were not bold enough to take that step but it does pass </a:t>
            </a:r>
          </a:p>
          <a:p>
            <a:pPr marL="742950" lvl="2" indent="-342900"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Women’s Right </a:t>
            </a:r>
            <a:r>
              <a:rPr lang="en-US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Movt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organized campaign for equal rights</a:t>
            </a:r>
          </a:p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Susan B. Anthony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traveled and spoke about equal rights for women even when she was heckled and eggs were thrown at her</a:t>
            </a:r>
          </a:p>
          <a:p>
            <a:pPr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Some changes will be made in certain states but the fight for women’s rights will take MANY years</a:t>
            </a: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was the Abolitionist Movement?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334000"/>
          </a:xfrm>
        </p:spPr>
        <p:txBody>
          <a:bodyPr>
            <a:normAutofit fontScale="92500"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sought to end slavery in the US</a:t>
            </a:r>
          </a:p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Frederick Douglass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African-American abolitionist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Born into slavery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Ignored Black Codes and learned to read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Escaped to the north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Spoke at an anti-slavery meeting, very moving</a:t>
            </a:r>
          </a:p>
          <a:p>
            <a:pPr lvl="1">
              <a:buBlip>
                <a:blip r:embed="rId2"/>
              </a:buBlip>
              <a:tabLst>
                <a:tab pos="805021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Despite the risk of getting caught, he continued to speak out against slavery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.</a:t>
            </a:r>
          </a:p>
          <a:p>
            <a:pPr lvl="1">
              <a:buBlip>
                <a:blip r:embed="rId2"/>
              </a:buBlip>
              <a:tabLst>
                <a:tab pos="8050213" algn="l"/>
              </a:tabLst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Wrote the newspaper “The North Star”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William Lloyd Garrison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white abolitionist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Wrote </a:t>
            </a:r>
            <a:r>
              <a:rPr lang="en-US" sz="32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The Liberator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, the most influential antislavery newspaper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Underground Railroad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A secret passageway, above ground, that slaves who escaped from the South would follow to the North (many go to Canada)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Organized by black and white abolitionists</a:t>
            </a:r>
          </a:p>
          <a:p>
            <a:pPr marL="742950" lvl="2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“conductors” guided runaways to “stations” where they could spend the night</a:t>
            </a:r>
          </a:p>
          <a:p>
            <a:pPr marL="742950" lvl="2" indent="-342900">
              <a:buBlip>
                <a:blip r:embed="rId2"/>
              </a:buBlip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Harriet Tubman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: escaped slave who returned to the south 9 more times to help other slaves escape.  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Led more than 300 slaves to freedom.  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Slaves owners offered $40,000 reward for her capture</a:t>
            </a: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  <a:sym typeface="Wingdings" pitchFamily="2" charset="2"/>
            </a:endParaRPr>
          </a:p>
          <a:p>
            <a:pPr lvl="1">
              <a:buNone/>
            </a:pPr>
            <a:r>
              <a:rPr lang="en-US" sz="3200" i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**Read Page 442 in the textbook as a class.</a:t>
            </a: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US" sz="36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Recruiting Poster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With a partner, sign up for one the following reforms.  Only one group can sign up for each reform. </a:t>
            </a: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Blip>
                <a:blip r:embed="rId2"/>
              </a:buBlip>
            </a:pP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marL="342900" lvl="1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Create a recruiting poster for your reform movement.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2000" y="2416076"/>
            <a:ext cx="7924800" cy="2308324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Second Great Awakening (Religion)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Mental Illness Reform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Prison Reform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Temperance Movement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Education Reform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Abolitionist Movement</a:t>
            </a:r>
          </a:p>
          <a:p>
            <a:pPr lvl="1">
              <a:buBlip>
                <a:blip r:embed="rId2"/>
              </a:buBlip>
            </a:pPr>
            <a:r>
              <a:rPr lang="en-US" sz="24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Women’s Rights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533400"/>
            <a:ext cx="8229600" cy="1143000"/>
          </a:xfrm>
        </p:spPr>
        <p:txBody>
          <a:bodyPr>
            <a:norm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reform?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828800"/>
            <a:ext cx="8229600" cy="4525963"/>
          </a:xfrm>
        </p:spPr>
        <p:txBody>
          <a:bodyPr/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Reform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– make changes to improve something</a:t>
            </a:r>
          </a:p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Social Reform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– an organized attempt to improve what is unjust or imperfect in society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 fontScale="55000" lnSpcReduction="20000"/>
          </a:bodyPr>
          <a:lstStyle/>
          <a:p>
            <a:pPr algn="ctr">
              <a:buNone/>
            </a:pPr>
            <a:r>
              <a:rPr lang="en-US" sz="6500" b="1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Recruiting Poster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On the poster the following information must be included: 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Who was involved? (include leaders and types of people) – you might consider putting them as the contact people 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What did the reformers do to try to bring about change? (list past actions) – you might want to say things the reformers have done in the past 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Why did they think a change was necessary? (list reasons why they wanted reform) – this is where you will really “sell” the idea of the reform and why it is necessary </a:t>
            </a:r>
          </a:p>
          <a:p>
            <a:pPr lvl="1"/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What was the outcome of their work? (list results of their work) – this is where you many want to celebrate your reformers success so people will see you are making a difference. </a:t>
            </a:r>
          </a:p>
          <a:p>
            <a:r>
              <a:rPr lang="en-US" sz="4000" dirty="0" smtClean="0">
                <a:solidFill>
                  <a:schemeClr val="bg1"/>
                </a:solidFill>
                <a:latin typeface="Cambria" pitchFamily="18" charset="0"/>
              </a:rPr>
              <a:t>Remember, this is an advertisement, you are trying to encourage people to support your movement so be creative.</a:t>
            </a:r>
          </a:p>
          <a:p>
            <a:r>
              <a:rPr lang="en-US" sz="4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Also remember that posters that are super wordy are boring.  Make sure that you use both words and images along with a layout that flows with the information.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the “Second Great Awakening”?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525963"/>
          </a:xfrm>
        </p:spPr>
        <p:txBody>
          <a:bodyPr>
            <a:normAutofit lnSpcReduction="10000"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a religious movement that swept the country in the early 1800s; taught that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ppl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 could choose to save their souls by their own actions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People attended </a:t>
            </a: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revivals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 (huge outdoor meeting)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Preachers taught mass amount of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ppl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while traveling around and advertising through pamphlets, newspapers and word of mouth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Mental Health Reform?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Mentally ill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ppl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 were chained to beds, beaten into obedience, locked in small unheated rooms and sometimes mixed in with criminals</a:t>
            </a:r>
          </a:p>
          <a:p>
            <a:pPr>
              <a:buBlip>
                <a:blip r:embed="rId2"/>
              </a:buBlip>
            </a:pPr>
            <a:r>
              <a:rPr lang="en-US" sz="3200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Dorothea Dix</a:t>
            </a: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school teacher who led the fight for better treatment of the mentally ill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Inspected jails in many states and wrote reports on the conditions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Some states will create separate buildings for the mentally ill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Not a lot will be done for several years until mental illness is understood better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Prison Reform?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Most jails held drunks, thieves, murderers and debtors in one large room</a:t>
            </a: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Poor conditions (strict silence, guards beat prisoners, food was gross, dirty &amp; unhealthy)</a:t>
            </a:r>
          </a:p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Reformers campaigned for better conditions in 1830s and 1840s based on the view that prisoners could be rehabilitated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228600"/>
            <a:ext cx="8229600" cy="61722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Eliza </a:t>
            </a:r>
            <a:r>
              <a:rPr lang="en-US" b="1" u="sng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Farnham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warden of a women’s prison in NY state believed in treating prisoners fairly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Allowed prisoners to talk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Opened a prison library</a:t>
            </a:r>
          </a:p>
          <a:p>
            <a:pPr lvl="1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Established a school inside the prison to teach prisoners to read and write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the Temperance Movement?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81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Def. 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  <a:sym typeface="Wingdings" pitchFamily="2" charset="2"/>
              </a:rPr>
              <a:t> a campaign against alcohol abuse</a:t>
            </a:r>
            <a:endParaRPr lang="en-US" sz="3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Women led this </a:t>
            </a:r>
            <a:r>
              <a:rPr lang="en-US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movt</a:t>
            </a: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Knew that “demon rum” could lead to wife beatings, child abuse and breakup of families</a:t>
            </a:r>
          </a:p>
          <a:p>
            <a:pPr lvl="1">
              <a:buBlip>
                <a:blip r:embed="rId2"/>
              </a:buBlip>
            </a:pP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Also thought to led to unemployment, ruin people’s health and promote “ungodly” behavior</a:t>
            </a:r>
          </a:p>
          <a:p>
            <a:pPr marL="342900" lvl="1" indent="-342900"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Some groups will urge less drinking and others will want to end drinking altogether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28600"/>
            <a:ext cx="8229600" cy="1143000"/>
          </a:xfrm>
        </p:spPr>
        <p:txBody>
          <a:bodyPr>
            <a:noAutofit/>
          </a:bodyPr>
          <a:lstStyle/>
          <a:p>
            <a:pPr algn="l"/>
            <a:r>
              <a:rPr lang="en-US" dirty="0" smtClean="0">
                <a:solidFill>
                  <a:srgbClr val="FFC000"/>
                </a:solidFill>
                <a:latin typeface="Cambria" pitchFamily="18" charset="0"/>
              </a:rPr>
              <a:t>What is Education Reform?</a:t>
            </a:r>
            <a:endParaRPr lang="en-US" dirty="0">
              <a:solidFill>
                <a:srgbClr val="FFC000"/>
              </a:solidFill>
              <a:latin typeface="Cambria" pitchFamily="18" charset="0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5181600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Few students (mostly wealthy kids) attended school, teachers were poorly trained and not paid well</a:t>
            </a:r>
          </a:p>
          <a:p>
            <a:pPr>
              <a:buBlip>
                <a:blip r:embed="rId2"/>
              </a:buBlip>
            </a:pPr>
            <a:r>
              <a:rPr lang="en-US" b="1" u="sng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Horace Mann</a:t>
            </a:r>
            <a:r>
              <a:rPr lang="en-US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rPr>
              <a:t>: fought to provide free public elementary school to every child; also created colleges to train teachers</a:t>
            </a:r>
          </a:p>
          <a:p>
            <a:pPr>
              <a:buNone/>
            </a:pPr>
            <a:endParaRPr lang="en-US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ambr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CSC(2)">
  <a:themeElements>
    <a:clrScheme name="Verve">
      <a:dk1>
        <a:sysClr val="windowText" lastClr="000000"/>
      </a:dk1>
      <a:lt1>
        <a:sysClr val="window" lastClr="FFFFFF"/>
      </a:lt1>
      <a:dk2>
        <a:srgbClr val="666666"/>
      </a:dk2>
      <a:lt2>
        <a:srgbClr val="D2D2D2"/>
      </a:lt2>
      <a:accent1>
        <a:srgbClr val="FF388C"/>
      </a:accent1>
      <a:accent2>
        <a:srgbClr val="E40059"/>
      </a:accent2>
      <a:accent3>
        <a:srgbClr val="9C007F"/>
      </a:accent3>
      <a:accent4>
        <a:srgbClr val="68007F"/>
      </a:accent4>
      <a:accent5>
        <a:srgbClr val="005BD3"/>
      </a:accent5>
      <a:accent6>
        <a:srgbClr val="00349E"/>
      </a:accent6>
      <a:hlink>
        <a:srgbClr val="17BBFD"/>
      </a:hlink>
      <a:folHlink>
        <a:srgbClr val="FF79C2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F9121380-5D4B-4F19-8B82-79DE0F15A38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CSC(2)</Template>
  <TotalTime>245</TotalTime>
  <Words>1131</Words>
  <Application>Microsoft Office PowerPoint</Application>
  <PresentationFormat>On-screen Show (4:3)</PresentationFormat>
  <Paragraphs>115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CSC(2)</vt:lpstr>
      <vt:lpstr>Age of Reform</vt:lpstr>
      <vt:lpstr>What is reform?</vt:lpstr>
      <vt:lpstr>What is the “Second Great Awakening”?</vt:lpstr>
      <vt:lpstr>What is Mental Health Reform?</vt:lpstr>
      <vt:lpstr>Slide 5</vt:lpstr>
      <vt:lpstr>What is Prison Reform?</vt:lpstr>
      <vt:lpstr>Slide 7</vt:lpstr>
      <vt:lpstr>What is the Temperance Movement?</vt:lpstr>
      <vt:lpstr>What is Education Reform?</vt:lpstr>
      <vt:lpstr>Slide 10</vt:lpstr>
      <vt:lpstr>What  was the fight for Women’s Rights?</vt:lpstr>
      <vt:lpstr>Slide 12</vt:lpstr>
      <vt:lpstr>Slide 13</vt:lpstr>
      <vt:lpstr>Slide 14</vt:lpstr>
      <vt:lpstr>Slide 15</vt:lpstr>
      <vt:lpstr>What was the Abolitionist Movement?</vt:lpstr>
      <vt:lpstr>Slide 17</vt:lpstr>
      <vt:lpstr>Slide 18</vt:lpstr>
      <vt:lpstr>Slide 19</vt:lpstr>
      <vt:lpstr>Slide 20</vt:lpstr>
    </vt:vector>
  </TitlesOfParts>
  <Company>Fort Worth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 of Reform</dc:title>
  <dc:subject/>
  <dc:creator>SAMANTHA.KEEN</dc:creator>
  <cp:keywords/>
  <dc:description/>
  <cp:lastModifiedBy>SAMANTHA.KEEN</cp:lastModifiedBy>
  <cp:revision>27</cp:revision>
  <dcterms:created xsi:type="dcterms:W3CDTF">2012-03-19T04:03:28Z</dcterms:created>
  <dcterms:modified xsi:type="dcterms:W3CDTF">2014-02-18T15:00:16Z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TC300082109990</vt:lpwstr>
  </property>
</Properties>
</file>